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663" r:id="rId2"/>
  </p:sldMasterIdLst>
  <p:notesMasterIdLst>
    <p:notesMasterId r:id="rId18"/>
  </p:notesMasterIdLst>
  <p:sldIdLst>
    <p:sldId id="257" r:id="rId3"/>
    <p:sldId id="296" r:id="rId4"/>
    <p:sldId id="297" r:id="rId5"/>
    <p:sldId id="298" r:id="rId6"/>
    <p:sldId id="299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295" r:id="rId16"/>
    <p:sldId id="310" r:id="rId17"/>
  </p:sldIdLst>
  <p:sldSz cx="9144000" cy="6858000" type="screen4x3"/>
  <p:notesSz cx="6805613" cy="99441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A22F"/>
    <a:srgbClr val="FFE9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76" autoAdjust="0"/>
    <p:restoredTop sz="94660"/>
  </p:normalViewPr>
  <p:slideViewPr>
    <p:cSldViewPr>
      <p:cViewPr varScale="1">
        <p:scale>
          <a:sx n="72" d="100"/>
          <a:sy n="72" d="100"/>
        </p:scale>
        <p:origin x="13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B81D6-740C-42C2-A176-AA536598D2D7}" type="datetimeFigureOut">
              <a:rPr lang="en-GB" smtClean="0"/>
              <a:pPr/>
              <a:t>23/10/2017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DEAEE-6833-443B-B633-F9CD3B79C3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688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DEAEE-6833-443B-B633-F9CD3B79C3C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443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220400" y="1144800"/>
            <a:ext cx="7261200" cy="4878000"/>
          </a:xfrm>
          <a:prstGeom prst="rect">
            <a:avLst/>
          </a:prstGeom>
        </p:spPr>
        <p:txBody>
          <a:bodyPr/>
          <a:lstStyle>
            <a:lvl1pPr marL="0" indent="-226800">
              <a:spcBef>
                <a:spcPts val="0"/>
              </a:spcBef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itle Placeholder 4"/>
          <p:cNvSpPr>
            <a:spLocks noGrp="1"/>
          </p:cNvSpPr>
          <p:nvPr>
            <p:ph type="title"/>
          </p:nvPr>
        </p:nvSpPr>
        <p:spPr>
          <a:xfrm>
            <a:off x="1486800" y="176400"/>
            <a:ext cx="7063200" cy="51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19200" y="1143000"/>
            <a:ext cx="3352800" cy="4953000"/>
          </a:xfrm>
          <a:prstGeom prst="rect">
            <a:avLst/>
          </a:prstGeom>
        </p:spPr>
        <p:txBody>
          <a:bodyPr/>
          <a:lstStyle>
            <a:lvl1pPr marL="0" indent="-226800">
              <a:spcBef>
                <a:spcPts val="0"/>
              </a:spcBef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800600" y="1143000"/>
            <a:ext cx="3657600" cy="495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86800" y="176400"/>
            <a:ext cx="7063200" cy="51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776864" cy="17526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0"/>
          </p:nvPr>
        </p:nvSpPr>
        <p:spPr>
          <a:xfrm>
            <a:off x="755576" y="4077072"/>
            <a:ext cx="7777162" cy="2089150"/>
          </a:xfrm>
        </p:spPr>
        <p:txBody>
          <a:bodyPr/>
          <a:lstStyle>
            <a:lvl1pPr marL="0" indent="-226800">
              <a:spcBef>
                <a:spcPts val="0"/>
              </a:spcBef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4D2F17-9B54-4DE8-8364-A22302AD5F9D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2B45E-A132-4877-9C16-A4B7F5E101D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13267"/>
            <a:ext cx="1066800" cy="136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52400"/>
            <a:ext cx="1143000" cy="1663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600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086522-2553-489E-B40D-DE9C5AD37BDD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E3F4EE-532E-491A-8B4E-98519C0B298D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2442"/>
            <a:ext cx="666750" cy="851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76200"/>
            <a:ext cx="533400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685800" y="274638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95411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638909939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think-cell Slide" r:id="rId8" imgW="360" imgH="360" progId="TCLayout.ActiveDocument.1">
                  <p:embed/>
                </p:oleObj>
              </mc:Choice>
              <mc:Fallback>
                <p:oleObj name="think-cell Slide" r:id="rId8" imgW="360" imgH="360" progId="TCLayout.ActiveDocument.1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 descr="AFME_Logo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30400" y="201600"/>
            <a:ext cx="1371600" cy="542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220400" y="1144800"/>
            <a:ext cx="7261200" cy="487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86800" y="176400"/>
            <a:ext cx="7063200" cy="51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8153400" y="6248400"/>
            <a:ext cx="4427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EBF398D-4DFC-4CF9-A6C4-1299A7C2C820}" type="slidenum">
              <a:rPr lang="en-GB" sz="1600" b="0" smtClean="0">
                <a:solidFill>
                  <a:srgbClr val="898989"/>
                </a:solidFill>
                <a:latin typeface="+mj-lt"/>
              </a:rPr>
              <a:pPr/>
              <a:t>‹#›</a:t>
            </a:fld>
            <a:endParaRPr lang="en-GB" sz="1600" b="0" dirty="0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1" r:id="rId3"/>
    <p:sldLayoutId id="2147483662" r:id="rId4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8A22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8A22F"/>
        </a:buClr>
        <a:buFont typeface="Arial" pitchFamily="34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8A22F"/>
        </a:buClr>
        <a:buFont typeface="Arial" pitchFamily="34" charset="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8A22F"/>
        </a:buClr>
        <a:buFont typeface="Arial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8A22F"/>
        </a:buClr>
        <a:buFont typeface="Arial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5800" y="274638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82CB11-24AD-4ACC-B58E-10FF1B386F32}" type="datetime1">
              <a:rPr lang="en-US" smtClean="0"/>
              <a:t>10/23/2017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0FB264-52E4-4F28-8EE9-A75EDC355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 baseline="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FME_Europe2014_PPT_B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9392"/>
            <a:ext cx="9144000" cy="6858000"/>
          </a:xfrm>
          <a:prstGeom prst="rect">
            <a:avLst/>
          </a:prstGeom>
        </p:spPr>
      </p:pic>
      <p:pic>
        <p:nvPicPr>
          <p:cNvPr id="2" name="Picture 36" descr="AFME_Logo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08400" y="1066799"/>
            <a:ext cx="1676400" cy="664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7"/>
          <p:cNvSpPr txBox="1">
            <a:spLocks noChangeArrowheads="1"/>
          </p:cNvSpPr>
          <p:nvPr/>
        </p:nvSpPr>
        <p:spPr>
          <a:xfrm>
            <a:off x="2080800" y="1196752"/>
            <a:ext cx="7063200" cy="51480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8A22F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Association for Financial Markets in Europe</a:t>
            </a:r>
            <a:b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8A22F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78A22F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9" name="coverslide_title"/>
          <p:cNvSpPr/>
          <p:nvPr/>
        </p:nvSpPr>
        <p:spPr>
          <a:xfrm>
            <a:off x="514860" y="1826112"/>
            <a:ext cx="8546400" cy="196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Brexit: Latest developments and what next?</a:t>
            </a:r>
          </a:p>
        </p:txBody>
      </p:sp>
      <p:sp>
        <p:nvSpPr>
          <p:cNvPr id="10" name="coverslide_date"/>
          <p:cNvSpPr/>
          <p:nvPr/>
        </p:nvSpPr>
        <p:spPr>
          <a:xfrm>
            <a:off x="3779912" y="2830819"/>
            <a:ext cx="8546400" cy="37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dirty="0">
                <a:solidFill>
                  <a:schemeClr val="tx1"/>
                </a:solidFill>
                <a:latin typeface="+mj-lt"/>
                <a:cs typeface="Arial" pitchFamily="34" charset="0"/>
              </a:rPr>
              <a:t>23 October 2017</a:t>
            </a:r>
            <a:endParaRPr lang="en-US" sz="20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CE4D9F-2626-4220-B868-2FFA88473924}"/>
              </a:ext>
            </a:extLst>
          </p:cNvPr>
          <p:cNvSpPr txBox="1"/>
          <p:nvPr/>
        </p:nvSpPr>
        <p:spPr>
          <a:xfrm>
            <a:off x="323528" y="5342833"/>
            <a:ext cx="8316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mbria" pitchFamily="18" charset="0"/>
              </a:rPr>
              <a:t>Simon Lewis, Chief Executive, AFME</a:t>
            </a:r>
          </a:p>
          <a:p>
            <a:r>
              <a:rPr lang="en-GB" dirty="0">
                <a:latin typeface="Cambria" pitchFamily="18" charset="0"/>
              </a:rPr>
              <a:t>Robert van Geffen, Director, Policy, AFME</a:t>
            </a:r>
          </a:p>
          <a:p>
            <a:r>
              <a:rPr lang="en-GB" dirty="0">
                <a:latin typeface="Cambria" pitchFamily="18" charset="0"/>
              </a:rPr>
              <a:t>Nicolas </a:t>
            </a:r>
            <a:r>
              <a:rPr lang="en-GB" dirty="0" err="1"/>
              <a:t>Véron</a:t>
            </a:r>
            <a:r>
              <a:rPr lang="en-GB" dirty="0">
                <a:latin typeface="Cambria" pitchFamily="18" charset="0"/>
              </a:rPr>
              <a:t>, Senior Fellow, Bruegel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A5F74-160D-47E3-9284-4BA6C6D57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UK: no sensible alternative to Art50 deal</a:t>
            </a:r>
          </a:p>
          <a:p>
            <a:r>
              <a:rPr lang="en-US" dirty="0"/>
              <a:t>EU: “no deal is better than a bad deal”</a:t>
            </a:r>
          </a:p>
          <a:p>
            <a:endParaRPr lang="en-US" dirty="0"/>
          </a:p>
          <a:p>
            <a:r>
              <a:rPr lang="en-US" dirty="0"/>
              <a:t>“Madman” negotiating strategy is inherently low-trust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B3EBF9-75C3-4ED5-816C-03C8AFE2E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E3F4EE-532E-491A-8B4E-98519C0B298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FB34DC8-BD81-437B-8C4D-586C81DDB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 Theory</a:t>
            </a:r>
          </a:p>
        </p:txBody>
      </p:sp>
    </p:spTree>
    <p:extLst>
      <p:ext uri="{BB962C8B-B14F-4D97-AF65-F5344CB8AC3E}">
        <p14:creationId xmlns:p14="http://schemas.microsoft.com/office/powerpoint/2010/main" val="3140485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6A923D-A6D8-49BC-BC82-EEE4719AB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UK: domestic politics</a:t>
            </a:r>
          </a:p>
          <a:p>
            <a:pPr lvl="1"/>
            <a:r>
              <a:rPr lang="en-US" dirty="0"/>
              <a:t>Even if not along party lines</a:t>
            </a:r>
          </a:p>
          <a:p>
            <a:pPr lvl="1"/>
            <a:r>
              <a:rPr lang="en-US" dirty="0"/>
              <a:t>Questions in Westminster every week</a:t>
            </a:r>
          </a:p>
          <a:p>
            <a:pPr lvl="1"/>
            <a:r>
              <a:rPr lang="en-US" dirty="0"/>
              <a:t>Constant media attention</a:t>
            </a:r>
          </a:p>
          <a:p>
            <a:r>
              <a:rPr lang="en-US" dirty="0"/>
              <a:t>EU27: international diplomacy</a:t>
            </a:r>
          </a:p>
          <a:p>
            <a:pPr lvl="1"/>
            <a:r>
              <a:rPr lang="en-US" dirty="0"/>
              <a:t>Differences among member states are about interests not principles</a:t>
            </a:r>
          </a:p>
          <a:p>
            <a:pPr lvl="1"/>
            <a:r>
              <a:rPr lang="en-US" dirty="0"/>
              <a:t>Shared interest of all on the financial issue</a:t>
            </a:r>
          </a:p>
          <a:p>
            <a:pPr lvl="1"/>
            <a:r>
              <a:rPr lang="en-US" dirty="0"/>
              <a:t>Not a domestic political issue in any member state?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AB47CC-846F-480E-AA6B-F7085F551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E3F4EE-532E-491A-8B4E-98519C0B298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59AF4BD-71E0-4478-A3B1-C6719C361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Politics</a:t>
            </a:r>
          </a:p>
        </p:txBody>
      </p:sp>
    </p:spTree>
    <p:extLst>
      <p:ext uri="{BB962C8B-B14F-4D97-AF65-F5344CB8AC3E}">
        <p14:creationId xmlns:p14="http://schemas.microsoft.com/office/powerpoint/2010/main" val="192695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C3C35A-4A4B-40BE-A26E-80AFF53E9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UK: self-centered</a:t>
            </a:r>
          </a:p>
          <a:p>
            <a:r>
              <a:rPr lang="en-US" dirty="0"/>
              <a:t>EU27: UK-focused</a:t>
            </a:r>
          </a:p>
          <a:p>
            <a:endParaRPr lang="en-US" dirty="0"/>
          </a:p>
          <a:p>
            <a:r>
              <a:rPr lang="en-US" dirty="0"/>
              <a:t>UK-based international press is EU27 press by default</a:t>
            </a:r>
          </a:p>
          <a:p>
            <a:pPr lvl="1"/>
            <a:r>
              <a:rPr lang="en-US" dirty="0"/>
              <a:t>UK bias varies across papers, partly filtered out</a:t>
            </a:r>
          </a:p>
          <a:p>
            <a:pPr lvl="1"/>
            <a:r>
              <a:rPr lang="en-US" dirty="0"/>
              <a:t>(Almost) no EU27-wide alternative coverage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7F4A0B-81AA-46AA-86CF-B1855F60F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E3F4EE-532E-491A-8B4E-98519C0B298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0E868CC-566C-4A91-A265-95C5DB49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</a:t>
            </a:r>
          </a:p>
        </p:txBody>
      </p:sp>
    </p:spTree>
    <p:extLst>
      <p:ext uri="{BB962C8B-B14F-4D97-AF65-F5344CB8AC3E}">
        <p14:creationId xmlns:p14="http://schemas.microsoft.com/office/powerpoint/2010/main" val="4191340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534400" cy="1470025"/>
          </a:xfrm>
        </p:spPr>
        <p:txBody>
          <a:bodyPr/>
          <a:lstStyle/>
          <a:p>
            <a:r>
              <a:rPr lang="fr-BE" dirty="0" err="1"/>
              <a:t>Thank</a:t>
            </a:r>
            <a:r>
              <a:rPr lang="fr-BE" dirty="0"/>
              <a:t> You For </a:t>
            </a:r>
            <a:r>
              <a:rPr lang="fr-BE" dirty="0" err="1"/>
              <a:t>Your</a:t>
            </a:r>
            <a:r>
              <a:rPr lang="fr-BE" dirty="0"/>
              <a:t> Attention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200" y="3886200"/>
            <a:ext cx="7747000" cy="1752600"/>
          </a:xfrm>
        </p:spPr>
        <p:txBody>
          <a:bodyPr/>
          <a:lstStyle/>
          <a:p>
            <a:r>
              <a:rPr lang="fr-BE" dirty="0"/>
              <a:t>Nicolas Véron</a:t>
            </a:r>
          </a:p>
          <a:p>
            <a:r>
              <a:rPr lang="fr-BE" dirty="0"/>
              <a:t>nicolas.veron@gmail.com</a:t>
            </a:r>
          </a:p>
          <a:p>
            <a:r>
              <a:rPr lang="fr-BE" dirty="0"/>
              <a:t>+32 473 815 372 / +1 202 550 0614</a:t>
            </a:r>
          </a:p>
          <a:p>
            <a:r>
              <a:rPr lang="fr-BE" dirty="0"/>
              <a:t>Twitter @</a:t>
            </a:r>
            <a:r>
              <a:rPr lang="fr-BE" dirty="0" err="1"/>
              <a:t>nicolas_veron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2B45E-A132-4877-9C16-A4B7F5E101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3391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questions?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3448819" y="1594371"/>
            <a:ext cx="1322388" cy="2166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0" cap="none" spc="0" normalizeH="0" baseline="0" noProof="0" dirty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0DF8D"/>
                </a:solidFill>
                <a:effectLst>
                  <a:outerShdw dist="63500" dir="2212194" algn="ctr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 Black"/>
                <a:ea typeface="+mn-ea"/>
                <a:cs typeface="+mn-cs"/>
              </a:rPr>
              <a:t>?</a:t>
            </a:r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gray">
          <a:xfrm>
            <a:off x="2631257" y="2545283"/>
            <a:ext cx="1004887" cy="164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0" cap="none" spc="0" normalizeH="0" baseline="0" noProof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70588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63500" dir="2212194" algn="ctr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 Black"/>
                <a:ea typeface="+mn-ea"/>
                <a:cs typeface="+mn-cs"/>
              </a:rPr>
              <a:t>?</a:t>
            </a:r>
          </a:p>
        </p:txBody>
      </p:sp>
      <p:sp>
        <p:nvSpPr>
          <p:cNvPr id="6" name="WordArt 6"/>
          <p:cNvSpPr>
            <a:spLocks noChangeArrowheads="1" noChangeShapeType="1" noTextEdit="1"/>
          </p:cNvSpPr>
          <p:nvPr/>
        </p:nvSpPr>
        <p:spPr bwMode="gray">
          <a:xfrm>
            <a:off x="4613672" y="2348880"/>
            <a:ext cx="1546225" cy="2535237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0" cap="none" spc="0" normalizeH="0" baseline="0" noProof="0" dirty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78A22F"/>
                </a:solidFill>
                <a:effectLst>
                  <a:outerShdw dist="63500" dir="2212194" algn="ctr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 Black"/>
                <a:ea typeface="+mn-ea"/>
                <a:cs typeface="+mn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43352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FME_Europe2014_PPT_B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608400" y="2274912"/>
            <a:ext cx="828408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eaLnBrk="1" hangingPunct="1"/>
            <a:r>
              <a:rPr lang="en-US" sz="1800" dirty="0">
                <a:latin typeface="Cambria" pitchFamily="18" charset="0"/>
              </a:rPr>
              <a:t>The Association for Financial Markets in Europe advocates stable, competitive and sustainable European financial markets that support economic growth and benefit society.</a:t>
            </a:r>
            <a:endParaRPr lang="en-GB" sz="1800" dirty="0">
              <a:latin typeface="Cambria" pitchFamily="18" charset="0"/>
            </a:endParaRPr>
          </a:p>
          <a:p>
            <a:pPr eaLnBrk="1" hangingPunct="1"/>
            <a:endParaRPr lang="en-GB" sz="1800" b="1" dirty="0">
              <a:latin typeface="Cambria" pitchFamily="18" charset="0"/>
            </a:endParaRPr>
          </a:p>
          <a:p>
            <a:pPr eaLnBrk="1" hangingPunct="1"/>
            <a:r>
              <a:rPr lang="en-GB" sz="1800" b="1" dirty="0">
                <a:latin typeface="Cambria" pitchFamily="18" charset="0"/>
              </a:rPr>
              <a:t>London			Brussels			Frankfurt</a:t>
            </a:r>
          </a:p>
          <a:p>
            <a:r>
              <a:rPr lang="en-GB" sz="1800" dirty="0">
                <a:latin typeface="Cambria" pitchFamily="18" charset="0"/>
              </a:rPr>
              <a:t>39</a:t>
            </a:r>
            <a:r>
              <a:rPr lang="en-GB" sz="1800" baseline="30000" dirty="0">
                <a:latin typeface="Cambria" pitchFamily="18" charset="0"/>
              </a:rPr>
              <a:t>th</a:t>
            </a:r>
            <a:r>
              <a:rPr lang="en-GB" sz="1800" dirty="0">
                <a:latin typeface="Cambria" pitchFamily="18" charset="0"/>
              </a:rPr>
              <a:t> Floor		Rue de la Loi 82		</a:t>
            </a:r>
            <a:r>
              <a:rPr lang="en-US" dirty="0"/>
              <a:t>Skyper Villa </a:t>
            </a:r>
            <a:br>
              <a:rPr lang="en-GB" sz="1800" dirty="0">
                <a:latin typeface="Cambria" pitchFamily="18" charset="0"/>
              </a:rPr>
            </a:br>
            <a:r>
              <a:rPr lang="en-GB" sz="1800" dirty="0">
                <a:latin typeface="Cambria" pitchFamily="18" charset="0"/>
              </a:rPr>
              <a:t>25 Canada Square		</a:t>
            </a:r>
            <a:r>
              <a:rPr lang="en-GB" dirty="0">
                <a:latin typeface="Cambria" pitchFamily="18" charset="0"/>
              </a:rPr>
              <a:t>1040 Brussels </a:t>
            </a:r>
            <a:r>
              <a:rPr lang="en-GB" sz="1800" dirty="0">
                <a:latin typeface="Cambria" pitchFamily="18" charset="0"/>
              </a:rPr>
              <a:t>		</a:t>
            </a:r>
            <a:r>
              <a:rPr lang="en-US" dirty="0"/>
              <a:t>Taunusanlage 1 </a:t>
            </a:r>
            <a:br>
              <a:rPr lang="en-GB" dirty="0">
                <a:latin typeface="Cambria" pitchFamily="18" charset="0"/>
              </a:rPr>
            </a:br>
            <a:r>
              <a:rPr lang="en-GB" sz="1800" dirty="0">
                <a:latin typeface="Cambria" pitchFamily="18" charset="0"/>
              </a:rPr>
              <a:t>London, E14 5LQ		</a:t>
            </a:r>
            <a:r>
              <a:rPr lang="en-GB" dirty="0">
                <a:latin typeface="Cambria" pitchFamily="18" charset="0"/>
              </a:rPr>
              <a:t>Belgium 			</a:t>
            </a:r>
            <a:r>
              <a:rPr lang="en-US" dirty="0"/>
              <a:t>60329 Frankfurt am Mai</a:t>
            </a:r>
          </a:p>
          <a:p>
            <a:r>
              <a:rPr lang="en-GB" dirty="0">
                <a:latin typeface="Cambria" pitchFamily="18" charset="0"/>
              </a:rPr>
              <a:t>United Kingdom					</a:t>
            </a:r>
            <a:r>
              <a:rPr lang="en-US" dirty="0"/>
              <a:t>Germany</a:t>
            </a:r>
            <a:endParaRPr lang="en-GB" dirty="0"/>
          </a:p>
          <a:p>
            <a:br>
              <a:rPr lang="en-GB" sz="1800" dirty="0">
                <a:latin typeface="Cambria" pitchFamily="18" charset="0"/>
              </a:rPr>
            </a:br>
            <a:r>
              <a:rPr lang="en-GB" sz="1700" dirty="0">
                <a:latin typeface="Cambria" pitchFamily="18" charset="0"/>
              </a:rPr>
              <a:t>Tel: +44 (0)20 3828 2700	Tel: +32 (0)2 788 3971	Tel: </a:t>
            </a:r>
            <a:r>
              <a:rPr lang="en-US" sz="1700" dirty="0"/>
              <a:t>+49 (0)69 5050 60 590</a:t>
            </a:r>
            <a:endParaRPr lang="en-GB" sz="1700" dirty="0">
              <a:latin typeface="Cambria" pitchFamily="18" charset="0"/>
            </a:endParaRPr>
          </a:p>
          <a:p>
            <a:pPr eaLnBrk="1" hangingPunct="1"/>
            <a:br>
              <a:rPr lang="en-GB" sz="1800" dirty="0">
                <a:latin typeface="Cambria" pitchFamily="18" charset="0"/>
              </a:rPr>
            </a:br>
            <a:r>
              <a:rPr lang="en-GB" sz="1800" dirty="0">
                <a:latin typeface="Cambria" pitchFamily="18" charset="0"/>
              </a:rPr>
              <a:t>		     	</a:t>
            </a:r>
            <a:r>
              <a:rPr lang="en-GB" sz="1800" b="1" dirty="0">
                <a:latin typeface="Cambria" pitchFamily="18" charset="0"/>
              </a:rPr>
              <a:t>www.afme.eu</a:t>
            </a:r>
          </a:p>
        </p:txBody>
      </p:sp>
      <p:pic>
        <p:nvPicPr>
          <p:cNvPr id="3" name="Picture 36" descr="AFME_Logo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08400" y="1066799"/>
            <a:ext cx="1676400" cy="664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2159000" y="1184275"/>
            <a:ext cx="6985000" cy="796925"/>
          </a:xfrm>
          <a:prstGeom prst="rect">
            <a:avLst/>
          </a:prstGeom>
          <a:noFill/>
        </p:spPr>
        <p:txBody>
          <a:bodyPr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78A22F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Offices</a:t>
            </a:r>
          </a:p>
        </p:txBody>
      </p:sp>
    </p:spTree>
    <p:extLst>
      <p:ext uri="{BB962C8B-B14F-4D97-AF65-F5344CB8AC3E}">
        <p14:creationId xmlns:p14="http://schemas.microsoft.com/office/powerpoint/2010/main" val="1233074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FME_Europe2014_PPT_B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5244" y="116632"/>
            <a:ext cx="9144000" cy="6858000"/>
          </a:xfrm>
          <a:prstGeom prst="rect">
            <a:avLst/>
          </a:prstGeom>
        </p:spPr>
      </p:pic>
      <p:pic>
        <p:nvPicPr>
          <p:cNvPr id="2" name="Picture 36" descr="AFME_Logo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08400" y="1066799"/>
            <a:ext cx="1676400" cy="664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7"/>
          <p:cNvSpPr txBox="1">
            <a:spLocks noChangeArrowheads="1"/>
          </p:cNvSpPr>
          <p:nvPr/>
        </p:nvSpPr>
        <p:spPr>
          <a:xfrm>
            <a:off x="2080800" y="1196752"/>
            <a:ext cx="7063200" cy="51480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8A22F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Association for Financial Markets in Europe</a:t>
            </a:r>
            <a:b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8A22F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78A22F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9" name="coverslide_title"/>
          <p:cNvSpPr/>
          <p:nvPr/>
        </p:nvSpPr>
        <p:spPr>
          <a:xfrm>
            <a:off x="514860" y="1826112"/>
            <a:ext cx="8546400" cy="196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Introduction </a:t>
            </a:r>
          </a:p>
        </p:txBody>
      </p:sp>
      <p:sp>
        <p:nvSpPr>
          <p:cNvPr id="10" name="coverslide_date"/>
          <p:cNvSpPr/>
          <p:nvPr/>
        </p:nvSpPr>
        <p:spPr>
          <a:xfrm>
            <a:off x="3779912" y="2830819"/>
            <a:ext cx="8546400" cy="37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CE4D9F-2626-4220-B868-2FFA88473924}"/>
              </a:ext>
            </a:extLst>
          </p:cNvPr>
          <p:cNvSpPr txBox="1"/>
          <p:nvPr/>
        </p:nvSpPr>
        <p:spPr>
          <a:xfrm>
            <a:off x="413792" y="5333766"/>
            <a:ext cx="8316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Simon Lewis, Chief Executive, AFME</a:t>
            </a:r>
            <a:endParaRPr lang="en-GB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11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FME_Europe2014_PPT_B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6632"/>
            <a:ext cx="9144000" cy="6858000"/>
          </a:xfrm>
          <a:prstGeom prst="rect">
            <a:avLst/>
          </a:prstGeom>
        </p:spPr>
      </p:pic>
      <p:pic>
        <p:nvPicPr>
          <p:cNvPr id="2" name="Picture 36" descr="AFME_Logo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08400" y="1066799"/>
            <a:ext cx="1676400" cy="664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7"/>
          <p:cNvSpPr txBox="1">
            <a:spLocks noChangeArrowheads="1"/>
          </p:cNvSpPr>
          <p:nvPr/>
        </p:nvSpPr>
        <p:spPr>
          <a:xfrm>
            <a:off x="2080800" y="1196752"/>
            <a:ext cx="7063200" cy="51480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8A22F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Association for Financial Markets in Europe</a:t>
            </a:r>
            <a:b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78A22F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78A22F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9" name="coverslide_title"/>
          <p:cNvSpPr/>
          <p:nvPr/>
        </p:nvSpPr>
        <p:spPr>
          <a:xfrm>
            <a:off x="514860" y="1826112"/>
            <a:ext cx="8546400" cy="196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AFME’s work on Brexit</a:t>
            </a:r>
          </a:p>
        </p:txBody>
      </p:sp>
      <p:sp>
        <p:nvSpPr>
          <p:cNvPr id="10" name="coverslide_date"/>
          <p:cNvSpPr/>
          <p:nvPr/>
        </p:nvSpPr>
        <p:spPr>
          <a:xfrm>
            <a:off x="3779912" y="2830819"/>
            <a:ext cx="8546400" cy="37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  <a:p>
            <a:endParaRPr lang="en-GB" sz="200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CE4D9F-2626-4220-B868-2FFA88473924}"/>
              </a:ext>
            </a:extLst>
          </p:cNvPr>
          <p:cNvSpPr txBox="1"/>
          <p:nvPr/>
        </p:nvSpPr>
        <p:spPr>
          <a:xfrm>
            <a:off x="413792" y="5333766"/>
            <a:ext cx="8316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Robert van Geffen, Director, Policy, AFME</a:t>
            </a:r>
            <a:endParaRPr lang="en-GB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850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86800" y="5085184"/>
            <a:ext cx="4379229" cy="2700300"/>
          </a:xfrm>
        </p:spPr>
        <p:txBody>
          <a:bodyPr>
            <a:normAutofit/>
          </a:bodyPr>
          <a:lstStyle/>
          <a:p>
            <a:pPr indent="0">
              <a:buNone/>
            </a:pPr>
            <a:endParaRPr lang="en-GB" sz="1650" dirty="0"/>
          </a:p>
          <a:p>
            <a:pPr marL="257175" indent="-257175"/>
            <a:r>
              <a:rPr lang="en-GB" sz="1650" dirty="0"/>
              <a:t>Recent publications highlighting the need for transition and continuity of contracts. </a:t>
            </a:r>
          </a:p>
          <a:p>
            <a:pPr marL="257175" indent="-257175"/>
            <a:endParaRPr lang="en-GB" sz="1650" dirty="0"/>
          </a:p>
          <a:p>
            <a:pPr marL="257175" indent="-257175"/>
            <a:endParaRPr lang="en-GB" sz="1650" dirty="0"/>
          </a:p>
          <a:p>
            <a:pPr marL="257175" indent="-257175"/>
            <a:endParaRPr lang="en-GB" sz="1650" dirty="0"/>
          </a:p>
          <a:p>
            <a:pPr marL="257175" indent="-257175"/>
            <a:endParaRPr lang="en-GB" sz="1650" dirty="0"/>
          </a:p>
          <a:p>
            <a:pPr marL="257175" indent="-257175"/>
            <a:endParaRPr lang="en-GB" sz="1650" dirty="0"/>
          </a:p>
          <a:p>
            <a:pPr marL="257175" indent="-257175"/>
            <a:endParaRPr lang="en-GB" sz="1650" dirty="0"/>
          </a:p>
          <a:p>
            <a:pPr marL="257175" indent="-257175"/>
            <a:endParaRPr lang="en-GB" sz="1650" dirty="0"/>
          </a:p>
          <a:p>
            <a:pPr marL="257175" indent="-257175">
              <a:buNone/>
            </a:pPr>
            <a:endParaRPr lang="en-GB" sz="1650" dirty="0"/>
          </a:p>
          <a:p>
            <a:pPr marL="257175" indent="-257175"/>
            <a:endParaRPr lang="en-GB" sz="165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Brexit - AFME work programme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904687-3D14-4FD9-AB85-71B407621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380" y="1578204"/>
            <a:ext cx="3333620" cy="1688248"/>
          </a:xfrm>
          <a:prstGeom prst="rect">
            <a:avLst/>
          </a:prstGeom>
        </p:spPr>
      </p:pic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EE89B797-5324-41E9-824F-D606D7F105E5}"/>
              </a:ext>
            </a:extLst>
          </p:cNvPr>
          <p:cNvSpPr txBox="1">
            <a:spLocks/>
          </p:cNvSpPr>
          <p:nvPr/>
        </p:nvSpPr>
        <p:spPr>
          <a:xfrm>
            <a:off x="1486800" y="3033029"/>
            <a:ext cx="4122756" cy="2088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-2268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78A22F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8A22F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8A22F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8A22F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endParaRPr lang="en-GB" sz="1650" kern="0" dirty="0">
              <a:solidFill>
                <a:srgbClr val="000000"/>
              </a:solidFill>
              <a:latin typeface="Cambria"/>
              <a:ea typeface="ＭＳ Ｐゴシック"/>
            </a:endParaRPr>
          </a:p>
          <a:p>
            <a:pPr marL="257175" indent="-257175"/>
            <a:r>
              <a:rPr lang="en-GB" sz="1650" kern="0" dirty="0">
                <a:solidFill>
                  <a:srgbClr val="000000"/>
                </a:solidFill>
                <a:latin typeface="Cambria"/>
                <a:ea typeface="ＭＳ Ｐゴシック"/>
              </a:rPr>
              <a:t>A series of AFME publications throughout 2017</a:t>
            </a:r>
          </a:p>
          <a:p>
            <a:pPr marL="257175" indent="-257175"/>
            <a:endParaRPr lang="en-GB" sz="1650" kern="0" dirty="0">
              <a:solidFill>
                <a:srgbClr val="000000"/>
              </a:solidFill>
              <a:latin typeface="Cambria"/>
              <a:ea typeface="ＭＳ Ｐゴシック"/>
            </a:endParaRPr>
          </a:p>
          <a:p>
            <a:pPr marL="257175" indent="-257175"/>
            <a:r>
              <a:rPr lang="en-GB" sz="1650" kern="0" dirty="0">
                <a:solidFill>
                  <a:srgbClr val="000000"/>
                </a:solidFill>
                <a:latin typeface="Cambria"/>
                <a:ea typeface="ＭＳ Ｐゴシック"/>
              </a:rPr>
              <a:t>Publications have analysed the potential impact and practical challenges of Brexit, on wholesale banking through to the real economy. </a:t>
            </a:r>
          </a:p>
          <a:p>
            <a:pPr marL="257175" indent="-257175"/>
            <a:endParaRPr lang="en-GB" sz="1650" kern="0" dirty="0">
              <a:solidFill>
                <a:srgbClr val="000000"/>
              </a:solidFill>
              <a:latin typeface="Cambria"/>
              <a:ea typeface="ＭＳ Ｐゴシック"/>
            </a:endParaRPr>
          </a:p>
          <a:p>
            <a:pPr indent="0">
              <a:buNone/>
            </a:pPr>
            <a:endParaRPr lang="en-GB" sz="1650" kern="0" dirty="0">
              <a:solidFill>
                <a:srgbClr val="000000"/>
              </a:solidFill>
              <a:latin typeface="Cambria"/>
              <a:ea typeface="ＭＳ Ｐゴシック"/>
            </a:endParaRPr>
          </a:p>
          <a:p>
            <a:pPr indent="0">
              <a:buNone/>
            </a:pPr>
            <a:endParaRPr lang="en-GB" sz="1650" kern="0" dirty="0">
              <a:solidFill>
                <a:srgbClr val="000000"/>
              </a:solidFill>
              <a:latin typeface="Cambria"/>
              <a:ea typeface="ＭＳ Ｐゴシック"/>
            </a:endParaRPr>
          </a:p>
          <a:p>
            <a:pPr marL="257175" indent="-257175"/>
            <a:endParaRPr lang="en-GB" sz="1650" kern="0" dirty="0">
              <a:solidFill>
                <a:srgbClr val="000000"/>
              </a:solidFill>
              <a:latin typeface="Cambria"/>
              <a:ea typeface="ＭＳ Ｐゴシック"/>
            </a:endParaRP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C41601BD-5C96-4F44-842A-FEFB7484F7EF}"/>
              </a:ext>
            </a:extLst>
          </p:cNvPr>
          <p:cNvSpPr txBox="1">
            <a:spLocks/>
          </p:cNvSpPr>
          <p:nvPr/>
        </p:nvSpPr>
        <p:spPr>
          <a:xfrm>
            <a:off x="1486800" y="1216797"/>
            <a:ext cx="4521550" cy="97210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-2268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78A22F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8A22F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8A22F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8A22F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/>
            <a:endParaRPr lang="en-GB" sz="1650" kern="0" dirty="0">
              <a:solidFill>
                <a:srgbClr val="000000"/>
              </a:solidFill>
              <a:latin typeface="Cambria"/>
              <a:ea typeface="ＭＳ Ｐゴシック"/>
            </a:endParaRPr>
          </a:p>
          <a:p>
            <a:pPr marL="257175" indent="-257175"/>
            <a:r>
              <a:rPr lang="en-GB" sz="1650" kern="0" dirty="0">
                <a:solidFill>
                  <a:srgbClr val="000000"/>
                </a:solidFill>
                <a:latin typeface="Cambria"/>
                <a:ea typeface="ＭＳ Ｐゴシック"/>
              </a:rPr>
              <a:t>Fact-based, pan-European approach led by AFME Board-level steering group.</a:t>
            </a:r>
          </a:p>
          <a:p>
            <a:pPr marL="257175" indent="-257175"/>
            <a:endParaRPr lang="en-GB" sz="1650" kern="0" dirty="0">
              <a:solidFill>
                <a:srgbClr val="000000"/>
              </a:solidFill>
              <a:latin typeface="Cambria"/>
              <a:ea typeface="ＭＳ Ｐゴシック"/>
            </a:endParaRPr>
          </a:p>
          <a:p>
            <a:pPr marL="257175" indent="-257175"/>
            <a:r>
              <a:rPr lang="en-GB" sz="1650" kern="0" dirty="0">
                <a:solidFill>
                  <a:srgbClr val="000000"/>
                </a:solidFill>
                <a:latin typeface="Cambria"/>
                <a:ea typeface="ＭＳ Ｐゴシック"/>
              </a:rPr>
              <a:t>Aim to act as a bridge for conveying market expertise and insight to policymakers and regulators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04A2BFE-32BF-45A0-BD70-375C020B3D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316" y="3627859"/>
            <a:ext cx="1593748" cy="228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33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86800" y="1196752"/>
            <a:ext cx="6318702" cy="2736304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en-GB" sz="1650" b="1" dirty="0"/>
              <a:t>Ongoing work:</a:t>
            </a:r>
          </a:p>
          <a:p>
            <a:pPr indent="0">
              <a:buNone/>
            </a:pPr>
            <a:endParaRPr lang="en-GB" sz="1650" dirty="0"/>
          </a:p>
          <a:p>
            <a:pPr marL="257175" indent="-257175"/>
            <a:r>
              <a:rPr lang="en-GB" sz="1650" dirty="0"/>
              <a:t>Comprehensive outreach programme with policymakers in DE, FR, NL, UK, IT, SW, and EU presidencies</a:t>
            </a:r>
          </a:p>
          <a:p>
            <a:pPr marL="257175" indent="-257175"/>
            <a:endParaRPr lang="en-GB" sz="1650" dirty="0"/>
          </a:p>
          <a:p>
            <a:pPr marL="257175" indent="-257175"/>
            <a:r>
              <a:rPr lang="en-GB" sz="1650" dirty="0"/>
              <a:t>Evaluating member priorities for further work e.g. repapering, CCP recognition and implications of Withdrawal Bill</a:t>
            </a:r>
          </a:p>
          <a:p>
            <a:pPr marL="257175" indent="-257175"/>
            <a:endParaRPr lang="en-GB" sz="1650" dirty="0"/>
          </a:p>
          <a:p>
            <a:pPr marL="257175" indent="-257175"/>
            <a:r>
              <a:rPr lang="en-GB" sz="1650" dirty="0"/>
              <a:t>Will continue to make the case for the importance of clarity for industry, regulatory flexibility and for transition arrangements to be agreed as soon as possible. </a:t>
            </a:r>
          </a:p>
          <a:p>
            <a:pPr marL="257175" indent="-257175"/>
            <a:endParaRPr lang="en-GB" sz="165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Brexit - AFME work programme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404B69-2ECD-47DA-92D2-3E9F4D9437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048" y="3933056"/>
            <a:ext cx="4554454" cy="227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072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68575"/>
            <a:ext cx="8229600" cy="1470025"/>
          </a:xfrm>
        </p:spPr>
        <p:txBody>
          <a:bodyPr/>
          <a:lstStyle/>
          <a:p>
            <a:r>
              <a:rPr lang="fr-BE" dirty="0"/>
              <a:t>Brexit: </a:t>
            </a:r>
            <a:br>
              <a:rPr lang="fr-BE" dirty="0"/>
            </a:br>
            <a:r>
              <a:rPr lang="fr-BE" dirty="0"/>
              <a:t>UK vs EU27 Perspectives</a:t>
            </a:r>
            <a:endParaRPr lang="en-GB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91000"/>
            <a:ext cx="9144000" cy="2133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BE" dirty="0"/>
              <a:t>Nicolas Véron</a:t>
            </a:r>
          </a:p>
          <a:p>
            <a:pPr>
              <a:spcBef>
                <a:spcPts val="0"/>
              </a:spcBef>
            </a:pPr>
            <a:r>
              <a:rPr lang="fr-BE" sz="2400" dirty="0"/>
              <a:t>Senior </a:t>
            </a:r>
            <a:r>
              <a:rPr lang="fr-BE" sz="2400" dirty="0" err="1"/>
              <a:t>Fellow</a:t>
            </a:r>
            <a:r>
              <a:rPr lang="fr-BE" sz="2400" dirty="0"/>
              <a:t>, Peterson Institute for International </a:t>
            </a:r>
            <a:r>
              <a:rPr lang="fr-BE" sz="2400" dirty="0" err="1"/>
              <a:t>Economics</a:t>
            </a:r>
            <a:r>
              <a:rPr lang="fr-BE" sz="2400" dirty="0"/>
              <a:t> (Washington DC) and Bruegel (Brussels)</a:t>
            </a:r>
          </a:p>
          <a:p>
            <a:pPr>
              <a:spcBef>
                <a:spcPts val="0"/>
              </a:spcBef>
            </a:pPr>
            <a:endParaRPr lang="fr-BE" sz="2400" dirty="0"/>
          </a:p>
          <a:p>
            <a:pPr>
              <a:spcBef>
                <a:spcPts val="0"/>
              </a:spcBef>
            </a:pPr>
            <a:r>
              <a:rPr lang="fr-BE" sz="2400" dirty="0"/>
              <a:t>AFME </a:t>
            </a:r>
            <a:r>
              <a:rPr lang="fr-BE" sz="2400" dirty="0" err="1"/>
              <a:t>Members</a:t>
            </a:r>
            <a:r>
              <a:rPr lang="fr-BE" sz="2400" dirty="0"/>
              <a:t>’ Briefing Call</a:t>
            </a:r>
          </a:p>
          <a:p>
            <a:pPr>
              <a:spcBef>
                <a:spcPts val="0"/>
              </a:spcBef>
            </a:pPr>
            <a:r>
              <a:rPr lang="fr-BE" sz="2400" dirty="0" err="1"/>
              <a:t>October</a:t>
            </a:r>
            <a:r>
              <a:rPr lang="fr-BE" sz="2400" dirty="0"/>
              <a:t> 23, 2017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22B45E-A132-4877-9C16-A4B7F5E101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709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D4DF5E-3CDC-4BDA-80D4-2B00C1BAD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UK: </a:t>
            </a:r>
            <a:r>
              <a:rPr lang="en-US" dirty="0" err="1"/>
              <a:t>maximisation</a:t>
            </a:r>
            <a:r>
              <a:rPr lang="en-US" dirty="0"/>
              <a:t> of gain</a:t>
            </a:r>
          </a:p>
          <a:p>
            <a:pPr lvl="1"/>
            <a:r>
              <a:rPr lang="en-US" dirty="0"/>
              <a:t>“best possible Brexit”, win-win or win-lose deal</a:t>
            </a:r>
          </a:p>
          <a:p>
            <a:r>
              <a:rPr lang="en-US" dirty="0"/>
              <a:t>EU27: preservation / damage limitation</a:t>
            </a:r>
          </a:p>
          <a:p>
            <a:pPr lvl="1"/>
            <a:r>
              <a:rPr lang="en-US" dirty="0"/>
              <a:t>Brexit is a lose-lose proposition in all scenarios</a:t>
            </a:r>
          </a:p>
          <a:p>
            <a:endParaRPr lang="en-US" dirty="0"/>
          </a:p>
          <a:p>
            <a:r>
              <a:rPr lang="en-US" dirty="0"/>
              <a:t>Credit investors vs equity investors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B6393D-9AC8-407E-AD10-16BFCECC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E3F4EE-532E-491A-8B4E-98519C0B298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64B811B-5EAD-4E50-98A7-B8A6C7CA6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Mindset</a:t>
            </a:r>
          </a:p>
        </p:txBody>
      </p:sp>
    </p:spTree>
    <p:extLst>
      <p:ext uri="{BB962C8B-B14F-4D97-AF65-F5344CB8AC3E}">
        <p14:creationId xmlns:p14="http://schemas.microsoft.com/office/powerpoint/2010/main" val="2701234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E32143-FDAA-4A8B-A18E-052107EF2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UK: symmetrical</a:t>
            </a:r>
          </a:p>
          <a:p>
            <a:pPr lvl="1"/>
            <a:r>
              <a:rPr lang="en-US" dirty="0"/>
              <a:t>UK vs EU</a:t>
            </a:r>
          </a:p>
          <a:p>
            <a:r>
              <a:rPr lang="en-US" dirty="0"/>
              <a:t>EU27: asymmetrical</a:t>
            </a:r>
          </a:p>
          <a:p>
            <a:pPr lvl="1"/>
            <a:r>
              <a:rPr lang="en-US" dirty="0"/>
              <a:t>UK is a member state</a:t>
            </a:r>
          </a:p>
          <a:p>
            <a:pPr lvl="1"/>
            <a:endParaRPr lang="en-US" dirty="0"/>
          </a:p>
          <a:p>
            <a:r>
              <a:rPr lang="en-US" dirty="0"/>
              <a:t>e.g. Court of Justice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4D9A12-80F7-4CA9-8A4B-B7B43E917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E3F4EE-532E-491A-8B4E-98519C0B298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31FDFAE-A9F7-450B-AF1D-0D2955077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</p:spTree>
    <p:extLst>
      <p:ext uri="{BB962C8B-B14F-4D97-AF65-F5344CB8AC3E}">
        <p14:creationId xmlns:p14="http://schemas.microsoft.com/office/powerpoint/2010/main" val="12705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3DE7D2F-8B49-4701-B91C-7DA462B8A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UK: once and for all</a:t>
            </a:r>
          </a:p>
          <a:p>
            <a:r>
              <a:rPr lang="en-US" dirty="0"/>
              <a:t>EU27: repeat game</a:t>
            </a:r>
          </a:p>
          <a:p>
            <a:endParaRPr lang="en-US" dirty="0"/>
          </a:p>
          <a:p>
            <a:r>
              <a:rPr lang="en-US" dirty="0"/>
              <a:t>Outcomes vs incentives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ADBBE1-450C-4EB3-9317-4B60DBD10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E3F4EE-532E-491A-8B4E-98519C0B298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69B00BD-5CC5-4E45-8B5D-4AF14DE44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of the Game</a:t>
            </a:r>
          </a:p>
        </p:txBody>
      </p:sp>
    </p:spTree>
    <p:extLst>
      <p:ext uri="{BB962C8B-B14F-4D97-AF65-F5344CB8AC3E}">
        <p14:creationId xmlns:p14="http://schemas.microsoft.com/office/powerpoint/2010/main" val="13042229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FME Powerpoint 11.11.14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FME">
      <a:majorFont>
        <a:latin typeface="Cambria"/>
        <a:ea typeface="ＭＳ Ｐゴシック"/>
        <a:cs typeface="ＭＳ Ｐゴシック"/>
      </a:majorFont>
      <a:minorFont>
        <a:latin typeface="Cambr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lnDef>
    <a:txDef>
      <a:spPr/>
      <a:bodyPr vert="horz" wrap="square" lIns="91440" tIns="45720" rIns="91440" bIns="45720" rtlCol="0" anchor="ctr"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1" i="0" u="none" strike="noStrike" kern="0" cap="none" spc="0" normalizeH="0" baseline="0" noProof="0" dirty="0" smtClean="0">
            <a:ln>
              <a:noFill/>
            </a:ln>
            <a:solidFill>
              <a:srgbClr val="78A22F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anary Wharf Address Template -2017.pptx" id="{7EBCD0A3-5268-4DA6-AC16-782461C5B8B8}" vid="{2DAE2BB3-80B7-4B03-AD24-3E95A0D84035}"/>
    </a:ext>
  </a:extLst>
</a:theme>
</file>

<file path=ppt/theme/theme2.xml><?xml version="1.0" encoding="utf-8"?>
<a:theme xmlns:a="http://schemas.openxmlformats.org/drawingml/2006/main" name="PIIE - Power Point_TEMPLATE">
  <a:themeElements>
    <a:clrScheme name="PIIE">
      <a:dk1>
        <a:sysClr val="windowText" lastClr="000000"/>
      </a:dk1>
      <a:lt1>
        <a:sysClr val="window" lastClr="FFFFFF"/>
      </a:lt1>
      <a:dk2>
        <a:srgbClr val="006B84"/>
      </a:dk2>
      <a:lt2>
        <a:srgbClr val="569BBE"/>
      </a:lt2>
      <a:accent1>
        <a:srgbClr val="397695"/>
      </a:accent1>
      <a:accent2>
        <a:srgbClr val="569BBE"/>
      </a:accent2>
      <a:accent3>
        <a:srgbClr val="EBD12E"/>
      </a:accent3>
      <a:accent4>
        <a:srgbClr val="006B84"/>
      </a:accent4>
      <a:accent5>
        <a:srgbClr val="C1D780"/>
      </a:accent5>
      <a:accent6>
        <a:srgbClr val="E77027"/>
      </a:accent6>
      <a:hlink>
        <a:srgbClr val="C1D780"/>
      </a:hlink>
      <a:folHlink>
        <a:srgbClr val="E77027"/>
      </a:folHlink>
    </a:clrScheme>
    <a:fontScheme name="PII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Canary Wharf Address Template 2017</Template>
  <TotalTime>569</TotalTime>
  <Words>506</Words>
  <Application>Microsoft Office PowerPoint</Application>
  <PresentationFormat>On-screen Show (4:3)</PresentationFormat>
  <Paragraphs>117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Arial Black</vt:lpstr>
      <vt:lpstr>Calibri</vt:lpstr>
      <vt:lpstr>Cambria</vt:lpstr>
      <vt:lpstr>Times New Roman</vt:lpstr>
      <vt:lpstr>Wingdings</vt:lpstr>
      <vt:lpstr>AFME Powerpoint 11.11.14</vt:lpstr>
      <vt:lpstr>PIIE - Power Point_TEMPLATE</vt:lpstr>
      <vt:lpstr>think-cell Slide</vt:lpstr>
      <vt:lpstr>PowerPoint Presentation</vt:lpstr>
      <vt:lpstr>PowerPoint Presentation</vt:lpstr>
      <vt:lpstr>PowerPoint Presentation</vt:lpstr>
      <vt:lpstr>Brexit - AFME work programme</vt:lpstr>
      <vt:lpstr>Brexit - AFME work programme</vt:lpstr>
      <vt:lpstr>Brexit:  UK vs EU27 Perspectives</vt:lpstr>
      <vt:lpstr>Mindset</vt:lpstr>
      <vt:lpstr>Structure</vt:lpstr>
      <vt:lpstr>Rules of the Game</vt:lpstr>
      <vt:lpstr>Game Theory</vt:lpstr>
      <vt:lpstr>Politics</vt:lpstr>
      <vt:lpstr>Information</vt:lpstr>
      <vt:lpstr>Thank You For Your Attention</vt:lpstr>
      <vt:lpstr>Any questions?</vt:lpstr>
      <vt:lpstr>PowerPoint Presentation</vt:lpstr>
    </vt:vector>
  </TitlesOfParts>
  <Company>SIFMA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Hunt, Alex</dc:creator>
  <cp:lastModifiedBy>Thomson, Courtney</cp:lastModifiedBy>
  <cp:revision>180</cp:revision>
  <cp:lastPrinted>2017-06-12T07:28:14Z</cp:lastPrinted>
  <dcterms:created xsi:type="dcterms:W3CDTF">2017-03-08T14:49:04Z</dcterms:created>
  <dcterms:modified xsi:type="dcterms:W3CDTF">2017-10-23T08:53:27Z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